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831" r:id="rId2"/>
    <p:sldId id="441" r:id="rId3"/>
    <p:sldId id="2849" r:id="rId4"/>
    <p:sldId id="2846" r:id="rId5"/>
    <p:sldId id="2850" r:id="rId6"/>
    <p:sldId id="2851" r:id="rId7"/>
    <p:sldId id="2852" r:id="rId8"/>
    <p:sldId id="2853" r:id="rId9"/>
  </p:sldIdLst>
  <p:sldSz cx="9144000" cy="5143500" type="screen16x9"/>
  <p:notesSz cx="9777413" cy="6646863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19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8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Number">
            <a:extLst>
              <a:ext uri="{FF2B5EF4-FFF2-40B4-BE49-F238E27FC236}">
                <a16:creationId xmlns:a16="http://schemas.microsoft.com/office/drawing/2014/main" xmlns="" id="{B7926A2C-E724-4647-87C7-225083B297C3}"/>
              </a:ext>
            </a:extLst>
          </p:cNvPr>
          <p:cNvSpPr/>
          <p:nvPr userDrawn="1"/>
        </p:nvSpPr>
        <p:spPr>
          <a:xfrm>
            <a:off x="8686800" y="4863714"/>
            <a:ext cx="457200" cy="28575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902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902" b="1">
              <a:solidFill>
                <a:schemeClr val="tx2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xmlns="" id="{BA808498-A48F-BC42-919E-7A19765D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42900"/>
            <a:ext cx="8229599" cy="742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1300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MATLAB Fundamental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r>
              <a:rPr dirty="0">
                <a:latin typeface="+mn-lt"/>
                <a:ea typeface="+mn-ea"/>
                <a:cs typeface="+mn-ea"/>
                <a:sym typeface="+mn-lt"/>
              </a:rPr>
              <a:t>Laboratory Handbook</a:t>
            </a:r>
            <a:r>
              <a:rPr lang="en-GB" dirty="0">
                <a:latin typeface="+mn-lt"/>
                <a:ea typeface="+mn-ea"/>
                <a:cs typeface="+mn-ea"/>
                <a:sym typeface="+mn-lt"/>
              </a:rPr>
              <a:t> (MATLAB)</a:t>
            </a:r>
            <a:r>
              <a:rPr lang="en-GB" altLang="en-US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GB" altLang="en-US" dirty="0">
                <a:latin typeface="+mn-lt"/>
                <a:ea typeface="+mn-ea"/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18125" y="3837285"/>
            <a:ext cx="323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cs typeface="+mn-ea"/>
                <a:sym typeface="+mn-lt"/>
              </a:rPr>
              <a:t>Dr</a:t>
            </a:r>
            <a:r>
              <a:rPr lang="en-US" sz="2400" b="1" dirty="0">
                <a:cs typeface="+mn-ea"/>
                <a:sym typeface="+mn-lt"/>
              </a:rPr>
              <a:t> Leo Chen</a:t>
            </a:r>
          </a:p>
          <a:p>
            <a:pPr algn="r"/>
            <a:r>
              <a:rPr lang="en-US" sz="2400" dirty="0" smtClean="0">
                <a:cs typeface="+mn-ea"/>
                <a:sym typeface="+mn-lt"/>
              </a:rPr>
              <a:t>leo.chen@ieee.org</a:t>
            </a:r>
            <a:endParaRPr lang="en-US" sz="2400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xmlns="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Chapter 7  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Inputs and outputs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03ABD5-097B-49E8-8B44-3C01FA58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Various </a:t>
            </a:r>
            <a:r>
              <a:rPr lang="en-US" sz="2400" dirty="0"/>
              <a:t>Datatypes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A38D530-9014-4E06-AA7B-64B15E3C0A60}"/>
              </a:ext>
            </a:extLst>
          </p:cNvPr>
          <p:cNvSpPr txBox="1"/>
          <p:nvPr/>
        </p:nvSpPr>
        <p:spPr>
          <a:xfrm>
            <a:off x="7262151" y="1714500"/>
            <a:ext cx="1653250" cy="36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5" b="1" dirty="0">
                <a:latin typeface="Arial" pitchFamily="34" charset="0"/>
                <a:cs typeface="Arial" pitchFamily="34" charset="0"/>
              </a:rPr>
              <a:t>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C9734C-BCEC-4F22-B167-0DD968B04EC5}"/>
              </a:ext>
            </a:extLst>
          </p:cNvPr>
          <p:cNvSpPr txBox="1"/>
          <p:nvPr/>
        </p:nvSpPr>
        <p:spPr>
          <a:xfrm>
            <a:off x="118401" y="1657350"/>
            <a:ext cx="1653250" cy="36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5" b="1" dirty="0">
                <a:latin typeface="Arial" pitchFamily="34" charset="0"/>
                <a:cs typeface="Arial" pitchFamily="34" charset="0"/>
              </a:rPr>
              <a:t>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0BEA13F-832B-4C6B-B525-9717564A64D6}"/>
              </a:ext>
            </a:extLst>
          </p:cNvPr>
          <p:cNvSpPr txBox="1"/>
          <p:nvPr/>
        </p:nvSpPr>
        <p:spPr>
          <a:xfrm>
            <a:off x="7262151" y="3657600"/>
            <a:ext cx="1653250" cy="36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5" b="1" dirty="0"/>
              <a:t>Text</a:t>
            </a:r>
          </a:p>
        </p:txBody>
      </p:sp>
      <p:pic>
        <p:nvPicPr>
          <p:cNvPr id="8" name="Picture 3" descr="C:\Users\pdayal\AppData\Local\Temp\ConnectorClipboard4722755456763474992\image15191030736800.png">
            <a:extLst>
              <a:ext uri="{FF2B5EF4-FFF2-40B4-BE49-F238E27FC236}">
                <a16:creationId xmlns:a16="http://schemas.microsoft.com/office/drawing/2014/main" xmlns="" id="{931C7737-E178-47B2-B116-958FF91B9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"/>
          <a:stretch/>
        </p:blipFill>
        <p:spPr bwMode="auto">
          <a:xfrm>
            <a:off x="4691443" y="3090355"/>
            <a:ext cx="2680907" cy="165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C5CF73D-B9E0-4564-93DA-C127858584E5}"/>
              </a:ext>
            </a:extLst>
          </p:cNvPr>
          <p:cNvSpPr txBox="1"/>
          <p:nvPr/>
        </p:nvSpPr>
        <p:spPr>
          <a:xfrm>
            <a:off x="57150" y="3771900"/>
            <a:ext cx="1653250" cy="368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5" b="1" dirty="0"/>
              <a:t>Numeric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979DA23-5445-4172-AF2C-E20629B5E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250" y="3037978"/>
            <a:ext cx="2784110" cy="17054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0D8598E4-E386-9EB5-4832-E62B3725B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351" y="1174448"/>
            <a:ext cx="2784110" cy="16178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6E68E812-C06B-E41B-DCC1-D2E0DED59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690" y="1185408"/>
            <a:ext cx="2784110" cy="16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7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2BA599D-9970-E646-4292-925CD574B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17E86-E318-2686-0639-BC503720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1 Lab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38F8C1C-1DA9-4394-A197-D84B4758F00C}"/>
              </a:ext>
            </a:extLst>
          </p:cNvPr>
          <p:cNvSpPr txBox="1"/>
          <p:nvPr/>
        </p:nvSpPr>
        <p:spPr>
          <a:xfrm>
            <a:off x="527825" y="1360940"/>
            <a:ext cx="8251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healthy examination, the blood pressure data is stored in an excel file </a:t>
            </a:r>
            <a:r>
              <a:rPr lang="en-US" sz="1600" dirty="0">
                <a:solidFill>
                  <a:schemeClr val="tx2"/>
                </a:solidFill>
              </a:rPr>
              <a:t>bloodpressure.xls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Please read the blood pressure data from the file.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the file outside MATLAB and view the data.</a:t>
            </a:r>
          </a:p>
          <a:p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99D6DF9-6D53-1FB2-DC0F-FC9CAFBB4D33}"/>
              </a:ext>
            </a:extLst>
          </p:cNvPr>
          <p:cNvSpPr txBox="1"/>
          <p:nvPr/>
        </p:nvSpPr>
        <p:spPr>
          <a:xfrm>
            <a:off x="527824" y="864173"/>
            <a:ext cx="5999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a </a:t>
            </a:r>
            <a:r>
              <a:rPr lang="en-US" sz="16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preadsheet 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B6693664-6231-8070-D548-66F0D24C3871}"/>
              </a:ext>
            </a:extLst>
          </p:cNvPr>
          <p:cNvSpPr txBox="1"/>
          <p:nvPr/>
        </p:nvSpPr>
        <p:spPr>
          <a:xfrm>
            <a:off x="455688" y="2814085"/>
            <a:ext cx="8324039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% input the </a:t>
            </a:r>
            <a:r>
              <a:rPr lang="en-US" sz="1600" dirty="0" err="1">
                <a:solidFill>
                  <a:schemeClr val="tx2"/>
                </a:solidFill>
              </a:rPr>
              <a:t>booldpressure</a:t>
            </a:r>
            <a:r>
              <a:rPr lang="en-US" sz="1600" dirty="0">
                <a:solidFill>
                  <a:schemeClr val="tx2"/>
                </a:solidFill>
              </a:rPr>
              <a:t> data from a excel file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bpress</a:t>
            </a:r>
            <a:r>
              <a:rPr lang="en-US" sz="1600" dirty="0">
                <a:solidFill>
                  <a:schemeClr val="tx2"/>
                </a:solidFill>
              </a:rPr>
              <a:t> = </a:t>
            </a:r>
            <a:r>
              <a:rPr lang="en-US" sz="1600" dirty="0" err="1">
                <a:solidFill>
                  <a:schemeClr val="tx2"/>
                </a:solidFill>
              </a:rPr>
              <a:t>readtable</a:t>
            </a:r>
            <a:r>
              <a:rPr lang="en-US" sz="1600" dirty="0">
                <a:solidFill>
                  <a:schemeClr val="tx2"/>
                </a:solidFill>
              </a:rPr>
              <a:t>("bloodpressure.xls")</a:t>
            </a:r>
          </a:p>
          <a:p>
            <a:r>
              <a:rPr lang="en-US" sz="1600" dirty="0">
                <a:solidFill>
                  <a:schemeClr val="tx2"/>
                </a:solidFill>
              </a:rPr>
              <a:t>% Open the file outside MATLAB for comparison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winopen</a:t>
            </a:r>
            <a:r>
              <a:rPr lang="en-US" sz="1600" dirty="0">
                <a:solidFill>
                  <a:schemeClr val="tx2"/>
                </a:solidFill>
              </a:rPr>
              <a:t> bloodpressure.xls</a:t>
            </a:r>
          </a:p>
        </p:txBody>
      </p:sp>
    </p:spTree>
    <p:extLst>
      <p:ext uri="{BB962C8B-B14F-4D97-AF65-F5344CB8AC3E}">
        <p14:creationId xmlns:p14="http://schemas.microsoft.com/office/powerpoint/2010/main" val="227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A1C0824-33DA-A1E2-C1C8-19F251D3C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BE0215-CE9A-931B-1BEA-B660AD80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2 Lab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B73D637-3A11-77C1-F6E9-FE43782236A3}"/>
              </a:ext>
            </a:extLst>
          </p:cNvPr>
          <p:cNvSpPr txBox="1"/>
          <p:nvPr/>
        </p:nvSpPr>
        <p:spPr>
          <a:xfrm>
            <a:off x="527825" y="1360940"/>
            <a:ext cx="8251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healthy examination, the data of weight and height are stored in a text file,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weightheight_q.txt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please read from the file.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the file outside of MATLAB and view the data</a:t>
            </a:r>
          </a:p>
          <a:p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109819D-28B9-D02F-4CF5-F005DBB76E5C}"/>
              </a:ext>
            </a:extLst>
          </p:cNvPr>
          <p:cNvSpPr txBox="1"/>
          <p:nvPr/>
        </p:nvSpPr>
        <p:spPr>
          <a:xfrm>
            <a:off x="527824" y="864173"/>
            <a:ext cx="59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a text file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1B2A7A2D-77B5-A437-07AE-240C13CF3E9E}"/>
              </a:ext>
            </a:extLst>
          </p:cNvPr>
          <p:cNvSpPr txBox="1"/>
          <p:nvPr/>
        </p:nvSpPr>
        <p:spPr>
          <a:xfrm>
            <a:off x="455689" y="2814085"/>
            <a:ext cx="8251902" cy="10772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% </a:t>
            </a:r>
            <a:r>
              <a:rPr lang="en-US" altLang="zh-CN" sz="1600" b="0" i="0" dirty="0">
                <a:solidFill>
                  <a:srgbClr val="212121"/>
                </a:solidFill>
                <a:effectLst/>
                <a:latin typeface="Menlo"/>
              </a:rPr>
              <a:t>I</a:t>
            </a:r>
            <a:r>
              <a:rPr lang="en-US" sz="1600" dirty="0">
                <a:solidFill>
                  <a:schemeClr val="tx2"/>
                </a:solidFill>
              </a:rPr>
              <a:t>nput the </a:t>
            </a:r>
            <a:r>
              <a:rPr lang="en-US" altLang="zh-CN" sz="1600" dirty="0">
                <a:solidFill>
                  <a:schemeClr val="tx2"/>
                </a:solidFill>
              </a:rPr>
              <a:t>weight and height </a:t>
            </a:r>
            <a:r>
              <a:rPr lang="en-US" sz="1600" dirty="0">
                <a:solidFill>
                  <a:schemeClr val="tx2"/>
                </a:solidFill>
              </a:rPr>
              <a:t>data from a text file</a:t>
            </a: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wheightQ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readtable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"weightheight_q.txt"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pPr algn="l"/>
            <a:r>
              <a:rPr lang="en-US" sz="1600" b="0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>% Open the file in the editor for comparison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edit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weightheight_q.txt</a:t>
            </a:r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9272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FE61ED-8DCD-E1B8-78EA-B0F4EBEA5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5F4C01-3988-594B-9E87-7088CA59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3 Lab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F9021E8-A8B4-1E2F-6164-3128B5F9AFC3}"/>
              </a:ext>
            </a:extLst>
          </p:cNvPr>
          <p:cNvSpPr txBox="1"/>
          <p:nvPr/>
        </p:nvSpPr>
        <p:spPr>
          <a:xfrm>
            <a:off x="527825" y="1360940"/>
            <a:ext cx="8251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healthy examination, part of the data is stored in a csv file,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bodymeasures.csv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Please read it from the file.</a:t>
            </a:r>
          </a:p>
          <a:p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2F2CDE9-521D-42A1-0C1D-A292AB893670}"/>
              </a:ext>
            </a:extLst>
          </p:cNvPr>
          <p:cNvSpPr txBox="1"/>
          <p:nvPr/>
        </p:nvSpPr>
        <p:spPr>
          <a:xfrm>
            <a:off x="527824" y="864173"/>
            <a:ext cx="59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a CSV file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ED0D701-0B06-0927-51C6-931F41539F52}"/>
              </a:ext>
            </a:extLst>
          </p:cNvPr>
          <p:cNvSpPr txBox="1"/>
          <p:nvPr/>
        </p:nvSpPr>
        <p:spPr>
          <a:xfrm>
            <a:off x="626675" y="2814085"/>
            <a:ext cx="8054202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% Read data from a csv file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body =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readtable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"bodymeasures.csv"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  <a:p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1129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D169EE2-2DB6-47C5-AB6B-CA8B6FEBD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481249-F07B-D063-1AC8-04287504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4 Lab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B35B56A-CAF2-923A-31BD-8A1EFBAD2B06}"/>
              </a:ext>
            </a:extLst>
          </p:cNvPr>
          <p:cNvSpPr txBox="1"/>
          <p:nvPr/>
        </p:nvSpPr>
        <p:spPr>
          <a:xfrm>
            <a:off x="527825" y="1360940"/>
            <a:ext cx="8251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healthy examination, part of the physical examination data is stored in an </a:t>
            </a:r>
            <a:r>
              <a:rPr lang="en-US" altLang="zh-CN" sz="1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xport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file. Please read it from this file.</a:t>
            </a:r>
          </a:p>
          <a:p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DC046AB-E123-04AC-0E91-7FD38903AED0}"/>
              </a:ext>
            </a:extLst>
          </p:cNvPr>
          <p:cNvSpPr txBox="1"/>
          <p:nvPr/>
        </p:nvSpPr>
        <p:spPr>
          <a:xfrm>
            <a:off x="527824" y="864173"/>
            <a:ext cx="59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a SAS  XPORT file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B27067A4-151D-C707-66C4-959872661B38}"/>
              </a:ext>
            </a:extLst>
          </p:cNvPr>
          <p:cNvSpPr txBox="1"/>
          <p:nvPr/>
        </p:nvSpPr>
        <p:spPr>
          <a:xfrm>
            <a:off x="527824" y="2659176"/>
            <a:ext cx="8054202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% Read</a:t>
            </a: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demog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=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xptread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demographics.xpt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2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2797FD4-A1B6-628D-4EFB-77F08C1C1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BED40E-0DC0-6F9A-EDA2-F9AF80DC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5 Lab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4DBB6CF-54AA-C542-A9ED-DBE69527C530}"/>
              </a:ext>
            </a:extLst>
          </p:cNvPr>
          <p:cNvSpPr txBox="1"/>
          <p:nvPr/>
        </p:nvSpPr>
        <p:spPr>
          <a:xfrm>
            <a:off x="527825" y="1360940"/>
            <a:ext cx="8251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output the data read in the above four experiments into a mat file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file and check whether the four data items can be read by reading the file</a:t>
            </a:r>
          </a:p>
          <a:p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4E79E32-9FE9-B689-FEEC-1F854BB57C6F}"/>
              </a:ext>
            </a:extLst>
          </p:cNvPr>
          <p:cNvSpPr txBox="1"/>
          <p:nvPr/>
        </p:nvSpPr>
        <p:spPr>
          <a:xfrm>
            <a:off x="527824" y="944321"/>
            <a:ext cx="5999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6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16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put  the data to a Mat file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DDC9E6F-B02C-F270-406F-A9A927B1D76A}"/>
              </a:ext>
            </a:extLst>
          </p:cNvPr>
          <p:cNvSpPr txBox="1"/>
          <p:nvPr/>
        </p:nvSpPr>
        <p:spPr>
          <a:xfrm>
            <a:off x="527824" y="2854777"/>
            <a:ext cx="8054202" cy="13234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save(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"fourtables.mat"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"body"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bpress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demog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wheightQ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/>
            </a:r>
            <a:b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</a:b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clear</a:t>
            </a:r>
          </a:p>
          <a:p>
            <a:endParaRPr lang="en-US" sz="1600" b="0" i="0" dirty="0">
              <a:solidFill>
                <a:srgbClr val="212121"/>
              </a:solidFill>
              <a:effectLst/>
              <a:latin typeface="Menlo"/>
            </a:endParaRP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load(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600" b="0" i="0" u="none" strike="noStrike" dirty="0" err="1">
                <a:solidFill>
                  <a:srgbClr val="A709F5"/>
                </a:solidFill>
                <a:effectLst/>
                <a:latin typeface="Menlo"/>
              </a:rPr>
              <a:t>fourtables.mat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648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4EA9E45-0DE6-1E30-12A7-0E9E6935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0794AF-DA9A-D7B5-88E3-E2C74F24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ea typeface="+mn-ea"/>
                <a:cs typeface="+mn-ea"/>
                <a:sym typeface="+mn-lt"/>
              </a:rPr>
              <a:t>7. 6 Lab</a:t>
            </a:r>
            <a: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  <a:t/>
            </a:r>
            <a:br>
              <a:rPr lang="en-US" b="1" i="0" dirty="0">
                <a:solidFill>
                  <a:srgbClr val="212121"/>
                </a:solidFill>
                <a:effectLst/>
                <a:latin typeface="Helvetica" panose="020B0604020202020204" pitchFamily="34" charset="0"/>
              </a:rPr>
            </a:br>
            <a:endParaRPr lang="en-GB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E812C9D-77E4-4D39-5344-3576C7E29C17}"/>
              </a:ext>
            </a:extLst>
          </p:cNvPr>
          <p:cNvSpPr txBox="1"/>
          <p:nvPr/>
        </p:nvSpPr>
        <p:spPr>
          <a:xfrm>
            <a:off x="527825" y="1360940"/>
            <a:ext cx="8251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zh-CN" altLang="en-US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an image of a mountain,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peak.jpg.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Enlarge the image by 2x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the enlarged image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FF748B5-E0D2-4588-150F-82713E6CAD8F}"/>
              </a:ext>
            </a:extLst>
          </p:cNvPr>
          <p:cNvSpPr txBox="1"/>
          <p:nvPr/>
        </p:nvSpPr>
        <p:spPr>
          <a:xfrm>
            <a:off x="527824" y="864173"/>
            <a:ext cx="7820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sz="16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16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file, and output the image after being processed</a:t>
            </a:r>
            <a:endParaRPr lang="en-US" sz="16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DEC3183-DB8F-2900-4519-3064848A732A}"/>
              </a:ext>
            </a:extLst>
          </p:cNvPr>
          <p:cNvSpPr txBox="1"/>
          <p:nvPr/>
        </p:nvSpPr>
        <p:spPr>
          <a:xfrm>
            <a:off x="544899" y="2765568"/>
            <a:ext cx="8054202" cy="20621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I=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imread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'peak.jpg'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imshow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(I);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J=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imresize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(I,2,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'nearest'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figure;</a:t>
            </a: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imshow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(J);</a:t>
            </a:r>
          </a:p>
          <a:p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title(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'Enlarged image'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);</a:t>
            </a:r>
          </a:p>
          <a:p>
            <a:r>
              <a:rPr lang="en-US" sz="1600" b="0" i="0" dirty="0" err="1">
                <a:solidFill>
                  <a:srgbClr val="212121"/>
                </a:solidFill>
                <a:effectLst/>
                <a:latin typeface="Menlo"/>
              </a:rPr>
              <a:t>imwrite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 (J, </a:t>
            </a:r>
            <a:r>
              <a:rPr lang="en-US" sz="1600" b="0" i="0" u="none" strike="noStrike" dirty="0">
                <a:solidFill>
                  <a:srgbClr val="A709F5"/>
                </a:solidFill>
                <a:effectLst/>
                <a:latin typeface="Menlo"/>
              </a:rPr>
              <a:t>'LargerImg.jpg'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Menl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272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4066</TotalTime>
  <Words>387</Words>
  <Application>Microsoft Office PowerPoint</Application>
  <PresentationFormat>全屏显示(16:9)</PresentationFormat>
  <Paragraphs>64</Paragraphs>
  <Slides>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Menlo</vt:lpstr>
      <vt:lpstr>宋体</vt:lpstr>
      <vt:lpstr>Microsoft YaHei</vt:lpstr>
      <vt:lpstr>Arial</vt:lpstr>
      <vt:lpstr>Calibri</vt:lpstr>
      <vt:lpstr>Helvetica</vt:lpstr>
      <vt:lpstr>Times New Roman</vt:lpstr>
      <vt:lpstr>Wingdings</vt:lpstr>
      <vt:lpstr>PPP</vt:lpstr>
      <vt:lpstr>Visio</vt:lpstr>
      <vt:lpstr>MATLAB Fundamental Laboratory Handbook (MATLAB) </vt:lpstr>
      <vt:lpstr>Various Datatypes</vt:lpstr>
      <vt:lpstr>7. 1 Lab </vt:lpstr>
      <vt:lpstr>7. 2 Lab</vt:lpstr>
      <vt:lpstr>7. 3 Lab </vt:lpstr>
      <vt:lpstr>7. 4 Lab  </vt:lpstr>
      <vt:lpstr>7. 5 Lab </vt:lpstr>
      <vt:lpstr>7. 6 Lab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969</cp:revision>
  <cp:lastPrinted>2020-10-12T18:10:00Z</cp:lastPrinted>
  <dcterms:created xsi:type="dcterms:W3CDTF">2014-03-23T18:36:00Z</dcterms:created>
  <dcterms:modified xsi:type="dcterms:W3CDTF">2025-11-11T03:03:11Z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